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8" r:id="rId8"/>
    <p:sldId id="257" r:id="rId9"/>
    <p:sldId id="261" r:id="rId10"/>
    <p:sldId id="268" r:id="rId11"/>
    <p:sldId id="269" r:id="rId12"/>
    <p:sldId id="271" r:id="rId13"/>
    <p:sldId id="272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B2B2B2"/>
    <a:srgbClr val="B7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sites/default/files/images/2009/12/59a2df93c6e36a3c83e39392915a218cd17c331e.preview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428604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МБОУ средняя </a:t>
            </a:r>
          </a:p>
          <a:p>
            <a:pPr algn="ctr">
              <a:spcBef>
                <a:spcPts val="300"/>
              </a:spcBef>
            </a:pP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общеобразовательная школа</a:t>
            </a:r>
          </a:p>
          <a:p>
            <a:pPr algn="ctr">
              <a:spcBef>
                <a:spcPts val="300"/>
              </a:spcBef>
            </a:pP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 углубленным изучением </a:t>
            </a:r>
          </a:p>
          <a:p>
            <a:pPr algn="ctr">
              <a:spcBef>
                <a:spcPts val="300"/>
              </a:spcBef>
            </a:pP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отдельных предметов</a:t>
            </a:r>
          </a:p>
          <a:p>
            <a:pPr algn="ctr">
              <a:spcBef>
                <a:spcPts val="300"/>
              </a:spcBef>
            </a:pPr>
            <a:r>
              <a:rPr lang="ru-RU" spc="50" dirty="0" err="1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пгт</a:t>
            </a: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pc="50" dirty="0" err="1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Кикнур</a:t>
            </a:r>
            <a:r>
              <a:rPr lang="ru-RU" spc="50" dirty="0" smtClean="0">
                <a:ln w="127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Кировской области </a:t>
            </a:r>
            <a:endParaRPr lang="ru-RU" spc="50" dirty="0">
              <a:ln w="127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1\YandexDisk\Открытая папка\Школа февраль 2014\IMG_4094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26686" t="5723" r="5410" b="41530"/>
          <a:stretch>
            <a:fillRect/>
          </a:stretch>
        </p:blipFill>
        <p:spPr bwMode="auto">
          <a:xfrm>
            <a:off x="1214414" y="4786322"/>
            <a:ext cx="351550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1\YandexDisk\Открытая папка\Школа февраль 2014\IMG_689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7966" r="2413" b="19187"/>
          <a:stretch>
            <a:fillRect/>
          </a:stretch>
        </p:blipFill>
        <p:spPr bwMode="auto">
          <a:xfrm>
            <a:off x="5643149" y="357166"/>
            <a:ext cx="321513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57290" y="2171351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</a:t>
            </a:r>
          </a:p>
          <a:p>
            <a:pPr algn="ctr"/>
            <a:r>
              <a:rPr lang="ru-RU" sz="3200" b="1" spc="50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коммуникативных УУД </a:t>
            </a:r>
          </a:p>
          <a:p>
            <a:pPr algn="ctr"/>
            <a:r>
              <a:rPr lang="ru-RU" sz="3200" b="1" spc="50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основе </a:t>
            </a:r>
          </a:p>
          <a:p>
            <a:pPr algn="ctr"/>
            <a:r>
              <a:rPr lang="ru-RU" sz="3200" b="1" spc="50" dirty="0" err="1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3200" b="1" spc="50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spc="50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подхода</a:t>
            </a:r>
            <a:endParaRPr lang="ru-RU" sz="3200" b="1" spc="50" dirty="0">
              <a:ln w="12700" cmpd="sng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5000636"/>
            <a:ext cx="328614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Журавлева 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Ольга Сергеевна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ts val="300"/>
              </a:spcBef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географии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Способность действовать с учетом позиции другого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 уметь согласовывать свои действия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8794" y="1500174"/>
            <a:ext cx="6715172" cy="150019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понимание возможности существования различных точек зрения, не совпадающих с собственной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готовность к обсуждению разных точек зрения и выработке общей 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групповой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позиции</a:t>
            </a:r>
          </a:p>
        </p:txBody>
      </p:sp>
      <p:pic>
        <p:nvPicPr>
          <p:cNvPr id="5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42275"/>
            <a:ext cx="554400" cy="540000"/>
          </a:xfrm>
          <a:prstGeom prst="rect">
            <a:avLst/>
          </a:prstGeom>
          <a:noFill/>
        </p:spPr>
      </p:pic>
      <p:pic>
        <p:nvPicPr>
          <p:cNvPr id="6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554400" cy="540000"/>
          </a:xfrm>
          <a:prstGeom prst="rect">
            <a:avLst/>
          </a:prstGeom>
          <a:noFill/>
        </p:spPr>
      </p:pic>
      <p:pic>
        <p:nvPicPr>
          <p:cNvPr id="7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302" y="2643182"/>
            <a:ext cx="554400" cy="540000"/>
          </a:xfrm>
          <a:prstGeom prst="rect">
            <a:avLst/>
          </a:prstGeom>
          <a:noFill/>
        </p:spPr>
      </p:pic>
      <p:pic>
        <p:nvPicPr>
          <p:cNvPr id="31745" name="Picture 1" descr="\\WIN-SERVER\Users\Public\Pictures\Семинар 12.11.2014\IMG_7400.jpg"/>
          <p:cNvPicPr>
            <a:picLocks noChangeAspect="1" noChangeArrowheads="1"/>
          </p:cNvPicPr>
          <p:nvPr/>
        </p:nvPicPr>
        <p:blipFill>
          <a:blip r:embed="rId4" cstate="print"/>
          <a:srcRect l="11818" t="22759"/>
          <a:stretch>
            <a:fillRect/>
          </a:stretch>
        </p:blipFill>
        <p:spPr bwMode="auto">
          <a:xfrm>
            <a:off x="1417661" y="3112188"/>
            <a:ext cx="4940289" cy="3245770"/>
          </a:xfrm>
          <a:prstGeom prst="snip2DiagRect">
            <a:avLst>
              <a:gd name="adj1" fmla="val 0"/>
              <a:gd name="adj2" fmla="val 2301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572264" y="2786058"/>
            <a:ext cx="2143140" cy="264320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умение аргументировать в споре, отстаивать свою позицию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невраждебным для оппонента образом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00430" y="1285860"/>
            <a:ext cx="500066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Единственный путь,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ведущий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знанию –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это деятельность</a:t>
            </a:r>
          </a:p>
          <a:p>
            <a:pPr algn="r"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Бернард Шоу</a:t>
            </a:r>
          </a:p>
        </p:txBody>
      </p:sp>
      <p:pic>
        <p:nvPicPr>
          <p:cNvPr id="6" name="Picture 7" descr="\\WIN-SERVER\Users\Public\Pictures\Всё с фотоаппарата на 30 декабря 2013\IMG_6012.JPG"/>
          <p:cNvPicPr>
            <a:picLocks noChangeAspect="1" noChangeArrowheads="1"/>
          </p:cNvPicPr>
          <p:nvPr/>
        </p:nvPicPr>
        <p:blipFill>
          <a:blip r:embed="rId3"/>
          <a:srcRect l="17586" t="10930" r="51253" b="8054"/>
          <a:stretch>
            <a:fillRect/>
          </a:stretch>
        </p:blipFill>
        <p:spPr bwMode="auto">
          <a:xfrm>
            <a:off x="1285851" y="357166"/>
            <a:ext cx="194114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3929058" y="2857496"/>
            <a:ext cx="4641899" cy="3481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Фото 002"/>
          <p:cNvPicPr>
            <a:picLocks noChangeAspect="1" noChangeArrowheads="1"/>
          </p:cNvPicPr>
          <p:nvPr/>
        </p:nvPicPr>
        <p:blipFill>
          <a:blip r:embed="rId5"/>
          <a:srcRect t="1543" b="1581"/>
          <a:stretch>
            <a:fillRect/>
          </a:stretch>
        </p:blipFill>
        <p:spPr bwMode="auto">
          <a:xfrm>
            <a:off x="1282025" y="3831363"/>
            <a:ext cx="2004091" cy="274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в группе (включая ситуации учебного сотрудничества и проектные формы работы)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0232" y="1428736"/>
            <a:ext cx="6057896" cy="10001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умение интегрироваться в группу сверстников и  строить продуктивное взаимодействие со сверстниками  и  взрослыми</a:t>
            </a:r>
          </a:p>
        </p:txBody>
      </p:sp>
      <p:pic>
        <p:nvPicPr>
          <p:cNvPr id="5" name="Picture 7" descr="C:\Users\1\Desktop\Журавлев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86058"/>
            <a:ext cx="4667261" cy="3501271"/>
          </a:xfrm>
          <a:prstGeom prst="snip2DiagRect">
            <a:avLst>
              <a:gd name="adj1" fmla="val 0"/>
              <a:gd name="adj2" fmla="val 1888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342275"/>
            <a:ext cx="554400" cy="540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15074" y="2357430"/>
            <a:ext cx="2357454" cy="128588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обеспечивать бесконфликтную совместную работу в группе</a:t>
            </a:r>
          </a:p>
        </p:txBody>
      </p:sp>
      <p:pic>
        <p:nvPicPr>
          <p:cNvPr id="8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112" y="2214554"/>
            <a:ext cx="554400" cy="54000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00892" y="3786190"/>
            <a:ext cx="1428760" cy="11430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уметь разрешать конфликты </a:t>
            </a:r>
          </a:p>
        </p:txBody>
      </p:sp>
      <p:pic>
        <p:nvPicPr>
          <p:cNvPr id="10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674818"/>
            <a:ext cx="554400" cy="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Следование морально-этическим и психологическим принципам общения и сотрудничества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8794" y="1500174"/>
            <a:ext cx="6786610" cy="335758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уважительное отношение к партнёрам по общению,  внимание к личности другого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готовность оказывать помощь и эмоциональную поддержку  партнёрам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стремление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устанавливать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доверительные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отношения,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способность к 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эмпатии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1\Desktop\Журавлева 5.jpg"/>
          <p:cNvPicPr>
            <a:picLocks noChangeAspect="1" noChangeArrowheads="1"/>
          </p:cNvPicPr>
          <p:nvPr/>
        </p:nvPicPr>
        <p:blipFill>
          <a:blip r:embed="rId3"/>
          <a:srcRect l="10396" r="15346" b="8511"/>
          <a:stretch>
            <a:fillRect/>
          </a:stretch>
        </p:blipFill>
        <p:spPr bwMode="auto">
          <a:xfrm>
            <a:off x="4834872" y="2928934"/>
            <a:ext cx="3626429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388802"/>
            <a:ext cx="554400" cy="540000"/>
          </a:xfrm>
          <a:prstGeom prst="rect">
            <a:avLst/>
          </a:prstGeom>
          <a:noFill/>
        </p:spPr>
      </p:pic>
      <p:pic>
        <p:nvPicPr>
          <p:cNvPr id="7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285992"/>
            <a:ext cx="554400" cy="540000"/>
          </a:xfrm>
          <a:prstGeom prst="rect">
            <a:avLst/>
          </a:prstGeom>
          <a:noFill/>
        </p:spPr>
      </p:pic>
      <p:pic>
        <p:nvPicPr>
          <p:cNvPr id="8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554400" cy="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1\Desktop\Журавлева 3.jpg"/>
          <p:cNvPicPr>
            <a:picLocks noChangeAspect="1" noChangeArrowheads="1"/>
          </p:cNvPicPr>
          <p:nvPr/>
        </p:nvPicPr>
        <p:blipFill>
          <a:blip r:embed="rId3"/>
          <a:srcRect r="14521"/>
          <a:stretch>
            <a:fillRect/>
          </a:stretch>
        </p:blipFill>
        <p:spPr bwMode="auto">
          <a:xfrm>
            <a:off x="1357290" y="714356"/>
            <a:ext cx="704849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://img2.labirint.ru/books/288624/big.jpg"/>
          <p:cNvPicPr>
            <a:picLocks noChangeAspect="1" noChangeArrowheads="1"/>
          </p:cNvPicPr>
          <p:nvPr/>
        </p:nvPicPr>
        <p:blipFill>
          <a:blip r:embed="rId3"/>
          <a:srcRect t="8824" b="7352"/>
          <a:stretch>
            <a:fillRect/>
          </a:stretch>
        </p:blipFill>
        <p:spPr bwMode="auto">
          <a:xfrm rot="1229723">
            <a:off x="6894483" y="688163"/>
            <a:ext cx="1403727" cy="18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img2.labirint.ru/books/353794/big.jpg"/>
          <p:cNvPicPr>
            <a:picLocks noChangeAspect="1" noChangeArrowheads="1"/>
          </p:cNvPicPr>
          <p:nvPr/>
        </p:nvPicPr>
        <p:blipFill>
          <a:blip r:embed="rId4"/>
          <a:srcRect t="6618" b="7352"/>
          <a:stretch>
            <a:fillRect/>
          </a:stretch>
        </p:blipFill>
        <p:spPr bwMode="auto">
          <a:xfrm rot="1093270">
            <a:off x="3073781" y="4173559"/>
            <a:ext cx="1576894" cy="20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img2.labirint.ru/books/203554/big.jpg"/>
          <p:cNvPicPr>
            <a:picLocks noChangeAspect="1" noChangeArrowheads="1"/>
          </p:cNvPicPr>
          <p:nvPr/>
        </p:nvPicPr>
        <p:blipFill>
          <a:blip r:embed="rId5"/>
          <a:srcRect t="6618" b="7352"/>
          <a:stretch>
            <a:fillRect/>
          </a:stretch>
        </p:blipFill>
        <p:spPr bwMode="auto">
          <a:xfrm rot="20701310">
            <a:off x="1657743" y="4213461"/>
            <a:ext cx="1558368" cy="2068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http://www.iskra42.ru/published/publicdata/ISKRA42SHOP/attachments/SC/products_pictures/440608-1452075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17768">
            <a:off x="5468268" y="538661"/>
            <a:ext cx="1469069" cy="1957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2071679"/>
            <a:ext cx="7143800" cy="214313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Разработка (подбор) эффективного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диагностического инструментария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Отсутствие  учебно-методических пособий, адресованных учителям, психологам с целью обеспечения формирования универсальных учебных действий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00166" y="1409708"/>
            <a:ext cx="1643074" cy="51909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Проблемы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71736" y="2571744"/>
            <a:ext cx="4643470" cy="20717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Спасибо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Творческих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успехов!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МБОУ Большескуратовская СОШ - Информация для родителей по ФГОС Н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007" y="357166"/>
            <a:ext cx="136160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1643050"/>
            <a:ext cx="335758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Семья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Личная успешность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Социальная успешность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Профессиональная успешность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531064"/>
            <a:ext cx="3714776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Безопасность и здоровье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Свобода и ответственность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Социальная справедливость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Благосостояние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531064"/>
            <a:ext cx="3571900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Государство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Национальное единство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Безопасность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человеческого потенциала</a:t>
            </a:r>
          </a:p>
          <a:p>
            <a:pPr marL="177800" indent="-177800" algn="ctr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Конкурентоспособность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773448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Стандарты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социальная конвенциональная 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норма, 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844" y="2106690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общественный договор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между семьей, обществом 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государством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://forum.ntf-irro.ru/sites/default/files/%D0%A1%201%20%D1%81%D0%B5%D0%BD%D1%82%D1%8F%D0%B1%D1%80%D1%8F%202011%20%D0%B3%D0%BE%D0%B4%D0%B0%20%D0%BD%D0%B0%D1%87%D0%B0%D0%BB%D1%8C%D0%BD%D0%B0%D1%8F%20%D1%88%D0%BA%D0%BE%D0%BB%D0%B0%20%D0%BF%D0%B5%D1%80%D0%B5%D1%88%D0%BB%D0%B0%20%D0%BD%D0%B0%20%D0%BD%D0%BE%D0%B2%D1%8B%D0%B5%20%D0%A4%D0%B5%D0%B4%D0%B5%D1%80%D0%B0%D0%BB%D1%8C%D0%BD%D1%8B%D0%B5%20%D0%B3%D0%BE%D1%81%D1%83%D0%B4%D0%B0%D1%80%D1%81%D1%82%D0%B2%D0%B5%D0%BD%D0%BD%D1%8B%D0%B5%20%D0%BE%D0%B1%D1%80%D0%B0%D0%B7%D0%BE%D0%B2%D0%B0%D1%82%D0%B5%D0%BB%D1%8C%D0%BD%D1%8B%D0%B5%20%D1%81%D1%82%D0%B0%D0%BD%D0%B4%D0%B0%D1%80%D1%82%D1%8B_html_m54a58f03.jpg"/>
          <p:cNvPicPr>
            <a:picLocks noChangeAspect="1" noChangeArrowheads="1"/>
          </p:cNvPicPr>
          <p:nvPr/>
        </p:nvPicPr>
        <p:blipFill>
          <a:blip r:embed="rId3"/>
          <a:srcRect l="49688" t="4451" b="24326"/>
          <a:stretch>
            <a:fillRect/>
          </a:stretch>
        </p:blipFill>
        <p:spPr bwMode="auto">
          <a:xfrm>
            <a:off x="3283325" y="2643182"/>
            <a:ext cx="3217501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rum.ntf-irro.ru/sites/default/files/%D0%A1%201%20%D1%81%D0%B5%D0%BD%D1%82%D1%8F%D0%B1%D1%80%D1%8F%202011%20%D0%B3%D0%BE%D0%B4%D0%B0%20%D0%BD%D0%B0%D1%87%D0%B0%D0%BB%D1%8C%D0%BD%D0%B0%D1%8F%20%D1%88%D0%BA%D0%BE%D0%BB%D0%B0%20%D0%BF%D0%B5%D1%80%D0%B5%D1%88%D0%BB%D0%B0%20%D0%BD%D0%B0%20%D0%BD%D0%BE%D0%B2%D1%8B%D0%B5%20%D0%A4%D0%B5%D0%B4%D0%B5%D1%80%D0%B0%D0%BB%D1%8C%D0%BD%D1%8B%D0%B5%20%D0%B3%D0%BE%D1%81%D1%83%D0%B4%D0%B0%D1%80%D1%81%D1%82%D0%B2%D0%B5%D0%BD%D0%BD%D1%8B%D0%B5%20%D0%BE%D0%B1%D1%80%D0%B0%D0%B7%D0%BE%D0%B2%D0%B0%D1%82%D0%B5%D0%BB%D1%8C%D0%BD%D1%8B%D0%B5%20%D1%81%D1%82%D0%B0%D0%BD%D0%B4%D0%B0%D1%80%D1%82%D1%8B_html_14136bda.jpg"/>
          <p:cNvPicPr>
            <a:picLocks noChangeAspect="1" noChangeArrowheads="1"/>
          </p:cNvPicPr>
          <p:nvPr/>
        </p:nvPicPr>
        <p:blipFill>
          <a:blip r:embed="rId2"/>
          <a:srcRect l="50458" t="7983" b="26401"/>
          <a:stretch>
            <a:fillRect/>
          </a:stretch>
        </p:blipFill>
        <p:spPr bwMode="auto">
          <a:xfrm>
            <a:off x="1257752" y="2235400"/>
            <a:ext cx="3600000" cy="255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МБОУ Большескуратовская СОШ - Информация для родителей по ФГОС Н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007" y="357166"/>
            <a:ext cx="136160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1285852" y="4714884"/>
            <a:ext cx="36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школе, уже начиная с первого класса, ученики углубляют свои знания по предмету и отрабатывают новые знания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помощью индивидуальных учебных проектов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forum.ntf-irro.ru/sites/default/files/%D0%A1%201%20%D1%81%D0%B5%D0%BD%D1%82%D1%8F%D0%B1%D1%80%D1%8F%202011%20%D0%B3%D0%BE%D0%B4%D0%B0%20%D0%BD%D0%B0%D1%87%D0%B0%D0%BB%D1%8C%D0%BD%D0%B0%D1%8F%20%D1%88%D0%BA%D0%BE%D0%BB%D0%B0%20%D0%BF%D0%B5%D1%80%D0%B5%D1%88%D0%BB%D0%B0%20%D0%BD%D0%B0%20%D0%BD%D0%BE%D0%B2%D1%8B%D0%B5%20%D0%A4%D0%B5%D0%B4%D0%B5%D1%80%D0%B0%D0%BB%D1%8C%D0%BD%D1%8B%D0%B5%20%D0%B3%D0%BE%D1%81%D1%83%D0%B4%D0%B0%D1%80%D1%81%D1%82%D0%B2%D0%B5%D0%BD%D0%BD%D1%8B%D0%B5%20%D0%BE%D0%B1%D1%80%D0%B0%D0%B7%D0%BE%D0%B2%D0%B0%D1%82%D0%B5%D0%BB%D1%8C%D0%BD%D1%8B%D0%B5%20%D1%81%D1%82%D0%B0%D0%BD%D0%B4%D0%B0%D1%80%D1%82%D1%8B_html_m53a0df68.jpg"/>
          <p:cNvPicPr>
            <a:picLocks noChangeAspect="1" noChangeArrowheads="1"/>
          </p:cNvPicPr>
          <p:nvPr/>
        </p:nvPicPr>
        <p:blipFill>
          <a:blip r:embed="rId4"/>
          <a:srcRect l="49688" t="5350" b="23310"/>
          <a:stretch>
            <a:fillRect/>
          </a:stretch>
        </p:blipFill>
        <p:spPr bwMode="auto">
          <a:xfrm>
            <a:off x="5143504" y="642918"/>
            <a:ext cx="3600000" cy="262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3224285"/>
            <a:ext cx="360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Теперь учитель – одновременно и играющий тренер, и судья.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Он мотивирует школьников к самостоятельному изучению темы, корректирует их действия, участвует в обсуждении и ищет способы включить в работу каждого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МБОУ Большескуратовская СОШ - Информация для родителей по ФГОС Н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007" y="357166"/>
            <a:ext cx="136160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28994" y="1357298"/>
            <a:ext cx="6643734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Общие положения,  </a:t>
            </a:r>
            <a:r>
              <a:rPr lang="ru-RU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п.7</a:t>
            </a:r>
          </a:p>
          <a:p>
            <a:pPr lvl="0">
              <a:spcBef>
                <a:spcPct val="20000"/>
              </a:spcBef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основе Стандарта лежит</a:t>
            </a:r>
          </a:p>
          <a:p>
            <a:pPr lvl="0" algn="ctr">
              <a:spcBef>
                <a:spcPct val="20000"/>
              </a:spcBef>
            </a:pPr>
            <a:r>
              <a:rPr lang="ru-RU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подход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который предполагает: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ориентацию на результаты образования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системообразующий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компонент Стандарта,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где развитие личности обучающегося  </a:t>
            </a:r>
            <a:r>
              <a:rPr lang="ru-RU" sz="2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основе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усвоения универсальных учебных действий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познания и освоения мира составляет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цель и основной результат образования</a:t>
            </a:r>
            <a:endParaRPr lang="ru-RU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2071678"/>
            <a:ext cx="6643734" cy="1260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kumimoji="0" lang="ru-RU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Основная педагогическая задача – 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kumimoji="0" lang="ru-RU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создание и организация условий,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kumimoji="0" lang="ru-RU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инициирующих детское действие</a:t>
            </a:r>
            <a:endParaRPr kumimoji="0" lang="ru-RU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43663" y="3897312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99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учить?</a:t>
            </a:r>
          </a:p>
          <a:p>
            <a:pPr algn="ctr"/>
            <a:endParaRPr lang="ru-RU" sz="1000" b="1" i="1" dirty="0">
              <a:latin typeface="Tahoma" charset="0"/>
            </a:endParaRP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875099" y="3897312"/>
            <a:ext cx="2339975" cy="2339975"/>
          </a:xfrm>
          <a:prstGeom prst="ellipse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учить?</a:t>
            </a:r>
          </a:p>
          <a:p>
            <a:pPr algn="ctr">
              <a:defRPr/>
            </a:pPr>
            <a:endParaRPr lang="ru-RU" sz="1400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303331" y="3862387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B7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Чему 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учить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defRPr/>
            </a:pPr>
            <a:endParaRPr lang="ru-RU" sz="1400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2857488" y="423845"/>
            <a:ext cx="5857916" cy="576263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подход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28728" y="3000372"/>
            <a:ext cx="7429552" cy="92869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700" i="1" dirty="0">
                <a:latin typeface="Arial" pitchFamily="34" charset="0"/>
                <a:cs typeface="Arial" pitchFamily="34" charset="0"/>
              </a:rPr>
              <a:t>Вектор смещения акцентов нового стандарта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333477" y="6024584"/>
            <a:ext cx="7429552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808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200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формирование универсальных способов действий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107804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Основной результат – развитие личности ребенка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 основе  универсальных учебных действий</a:t>
            </a:r>
            <a:endParaRPr lang="ru-RU" sz="2000" dirty="0"/>
          </a:p>
        </p:txBody>
      </p:sp>
      <p:pic>
        <p:nvPicPr>
          <p:cNvPr id="14" name="Picture 6" descr="МБОУ Большескуратовская СОШ - Информация для родителей по ФГОС Н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007" y="357166"/>
            <a:ext cx="136160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нутый угол 9"/>
          <p:cNvSpPr/>
          <p:nvPr/>
        </p:nvSpPr>
        <p:spPr>
          <a:xfrm>
            <a:off x="1785918" y="766744"/>
            <a:ext cx="6858048" cy="857256"/>
          </a:xfrm>
          <a:prstGeom prst="foldedCorner">
            <a:avLst>
              <a:gd name="adj" fmla="val 25556"/>
            </a:avLst>
          </a:prstGeom>
          <a:solidFill>
            <a:schemeClr val="bg1"/>
          </a:solidFill>
          <a:ln w="19050"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428728" y="500042"/>
            <a:ext cx="3071834" cy="500066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57148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Личностные УУД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785794"/>
            <a:ext cx="67866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5575"/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смыслообразование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основе развития мотивации 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целеполагания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 самооценка, ориентация в сфере  нравственно-этических отношений, самоопределение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785918" y="2047865"/>
            <a:ext cx="6858048" cy="642942"/>
          </a:xfrm>
          <a:prstGeom prst="foldedCorner">
            <a:avLst>
              <a:gd name="adj" fmla="val 34445"/>
            </a:avLst>
          </a:prstGeom>
          <a:solidFill>
            <a:schemeClr val="bg1"/>
          </a:solidFill>
          <a:ln w="19050"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1428728" y="1785926"/>
            <a:ext cx="3071834" cy="500066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1604" y="185736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Регулятивные УУД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2071678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5575"/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планирование,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прогнозирование, контроль, коррекция, оценка, волевая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саморегуляция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785918" y="3100385"/>
            <a:ext cx="6858048" cy="1071570"/>
          </a:xfrm>
          <a:prstGeom prst="foldedCorner">
            <a:avLst>
              <a:gd name="adj" fmla="val 22000"/>
            </a:avLst>
          </a:prstGeom>
          <a:solidFill>
            <a:schemeClr val="bg1"/>
          </a:solidFill>
          <a:ln w="19050"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1428728" y="2857496"/>
            <a:ext cx="3071834" cy="500066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71604" y="29289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Коммуникативные УУД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3118964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5575"/>
            <a:r>
              <a:rPr lang="ru-RU" sz="1500" dirty="0" smtClean="0">
                <a:latin typeface="Arial" pitchFamily="34" charset="0"/>
                <a:cs typeface="Arial" pitchFamily="34" charset="0"/>
              </a:rPr>
              <a:t>планирование учебного сотрудничества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с учителем и сверстниками, разрешение конфликтов, управление поведением партнера, умение с достаточной полнотой и точностью выражать свои мысли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1785918" y="4572008"/>
            <a:ext cx="6858048" cy="1857388"/>
          </a:xfrm>
          <a:prstGeom prst="foldedCorner">
            <a:avLst>
              <a:gd name="adj" fmla="val 13590"/>
            </a:avLst>
          </a:prstGeom>
          <a:solidFill>
            <a:schemeClr val="bg1"/>
          </a:solidFill>
          <a:ln w="19050"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абличка 20"/>
          <p:cNvSpPr/>
          <p:nvPr/>
        </p:nvSpPr>
        <p:spPr>
          <a:xfrm>
            <a:off x="1428728" y="4327762"/>
            <a:ext cx="3071834" cy="500066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71604" y="43992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Познавательные УУД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7356" y="4572008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5575">
              <a:defRPr/>
            </a:pP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общеучебные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УУД: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поиск и выделение необходимой информации, знаково-символическое моделирование, умение структурировать знания, умение осознанно и произвольно строить речевое высказывание …;</a:t>
            </a:r>
          </a:p>
          <a:p>
            <a:pPr lvl="0"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логические УУД: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анализ объектов, синтез, сравнение, </a:t>
            </a:r>
          </a:p>
          <a:p>
            <a:pPr lvl="0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классификация объектов…;</a:t>
            </a:r>
          </a:p>
          <a:p>
            <a:pPr lvl="0"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УУД постановки и решения проблем</a:t>
            </a:r>
            <a:endParaRPr lang="ru-RU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0" y="1428736"/>
            <a:ext cx="6143668" cy="830997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планирование учебного сотрудничества с учителем и сверстниками — определение цели, функций участников, способов взаимодействия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358560"/>
            <a:ext cx="6143668" cy="584775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постановка вопросов — инициативное сотрудничество в поиске и сборе информации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071810"/>
            <a:ext cx="6143668" cy="830997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разрешение конфликтов – выявление, идентификация проблемы, поиск и оценка  альтернативных способов разрешения конфликта, принятие решения и его реализация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714354"/>
            <a:ext cx="4000528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Коммуникативные УД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001634"/>
            <a:ext cx="6143668" cy="584775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управление поведением партнера — контроль, коррекция, оценка его действий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787452"/>
            <a:ext cx="6143668" cy="584775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с достаточной полнотой и точностью выражать свои мысли в соответствии с задачами и условиями коммуникации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5500702"/>
            <a:ext cx="6143668" cy="830997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владение монологической и диалогической формами речи в соответствии с грамматическими и синтаксическими нормами родного языка</a:t>
            </a:r>
            <a:endParaRPr lang="ru-RU" sz="16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392147" y="3498057"/>
            <a:ext cx="4356924" cy="794"/>
          </a:xfrm>
          <a:prstGeom prst="line">
            <a:avLst/>
          </a:prstGeom>
          <a:ln w="19050"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85918" y="1624000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85918" y="2538406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85918" y="3246436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85918" y="4184655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85918" y="4970473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85918" y="5672153"/>
            <a:ext cx="642942" cy="1588"/>
          </a:xfrm>
          <a:prstGeom prst="straightConnector1">
            <a:avLst/>
          </a:prstGeom>
          <a:ln w="19050">
            <a:solidFill>
              <a:srgbClr val="008080"/>
            </a:solidFill>
            <a:headEnd type="none"/>
            <a:tailEnd type="stealth" w="med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868" y="571480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Коммуникативные действия обеспечивают социальную компетентность и сознательную ориентацию учащихся на позиции других людей (прежде всего, партнера по общению или деятельности), умение слушать и вступать в диалог, участвовать в коллективном обсуждении проблем, интегрироваться в группу сверстников и строить продуктивное взаимодействие и сотрудничество со сверстниками и взрослыми.</a:t>
            </a:r>
          </a:p>
        </p:txBody>
      </p:sp>
      <p:pic>
        <p:nvPicPr>
          <p:cNvPr id="4" name="Picture 2" descr="Картинка 15 из 6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440" r="22244" b="19374"/>
          <a:stretch>
            <a:fillRect/>
          </a:stretch>
        </p:blipFill>
        <p:spPr bwMode="auto">
          <a:xfrm>
            <a:off x="1428728" y="642918"/>
            <a:ext cx="186934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14942" y="2428868"/>
            <a:ext cx="35719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Асмолов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Александр Григорьевич,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доктор психологических наук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3000372"/>
            <a:ext cx="750099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соответствии с этим подходом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выделить следующие коммуникативные УУД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66700" indent="-266700" fontAlgn="base">
              <a:spcBef>
                <a:spcPts val="600"/>
              </a:spcBef>
              <a:tabLst>
                <a:tab pos="2667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1. 	Общение и взаимодействие с партнерами по совместной деятельности или обмену информацией</a:t>
            </a:r>
          </a:p>
          <a:p>
            <a:pPr marL="266700" indent="-266700" fontAlgn="base">
              <a:spcBef>
                <a:spcPts val="600"/>
              </a:spcBef>
              <a:tabLst>
                <a:tab pos="2667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2. 	Способность действовать с учетом позиции другого и уметь согласовывать свои действия</a:t>
            </a:r>
          </a:p>
          <a:p>
            <a:pPr marL="266700" indent="-266700" fontAlgn="base">
              <a:spcBef>
                <a:spcPts val="600"/>
              </a:spcBef>
              <a:tabLst>
                <a:tab pos="2667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3. 	Организация и планирование учебного сотрудничества с учителем и сверстниками</a:t>
            </a:r>
          </a:p>
          <a:p>
            <a:pPr marL="266700" indent="-266700" fontAlgn="base">
              <a:spcBef>
                <a:spcPts val="600"/>
              </a:spcBef>
              <a:tabLst>
                <a:tab pos="2667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4. 	Работа в группе (включая ситуации учебного сотрудничества и проектные формы работы)</a:t>
            </a:r>
          </a:p>
          <a:p>
            <a:pPr marL="266700" indent="-266700" fontAlgn="base">
              <a:spcBef>
                <a:spcPts val="600"/>
              </a:spcBef>
              <a:tabLst>
                <a:tab pos="26670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5. 	Следование морально-этическим и психологическим принципам общения и сотрудничества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610" t="97917" r="66796" b="185"/>
          <a:stretch>
            <a:fillRect/>
          </a:stretch>
        </p:blipFill>
        <p:spPr bwMode="auto">
          <a:xfrm>
            <a:off x="71406" y="6662760"/>
            <a:ext cx="1571636" cy="1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7290" y="699333"/>
            <a:ext cx="6500858" cy="7143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и взаимодействие с партнерами </a:t>
            </a:r>
          </a:p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совместной деятельности или обмену информацией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485151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умение слушать и слышать друг друга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достаточно полно и точно выражать свои мысли                                                    в соответствии  с задачами и условиями коммуникации</a:t>
            </a:r>
          </a:p>
        </p:txBody>
      </p:sp>
      <p:pic>
        <p:nvPicPr>
          <p:cNvPr id="1028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42275"/>
            <a:ext cx="554400" cy="540000"/>
          </a:xfrm>
          <a:prstGeom prst="rect">
            <a:avLst/>
          </a:prstGeom>
          <a:noFill/>
        </p:spPr>
      </p:pic>
      <p:pic>
        <p:nvPicPr>
          <p:cNvPr id="11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85217"/>
            <a:ext cx="554400" cy="540000"/>
          </a:xfrm>
          <a:prstGeom prst="rect">
            <a:avLst/>
          </a:prstGeom>
          <a:noFill/>
        </p:spPr>
      </p:pic>
      <p:pic>
        <p:nvPicPr>
          <p:cNvPr id="12" name="Picture 4" descr="http://im0-tub-ru.yandex.net/i?id=048f138b539401e03c749c68949808d5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74686"/>
            <a:ext cx="554400" cy="54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57950" y="278605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интересоваться чужим мнением и высказывать своё вступать  в  диалог, а также участвовать в коллективном обсуждении  проблем</a:t>
            </a:r>
          </a:p>
        </p:txBody>
      </p:sp>
      <p:pic>
        <p:nvPicPr>
          <p:cNvPr id="15" name="Picture 4" descr="На уроке географии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l="7031" t="52009" r="45312"/>
          <a:stretch>
            <a:fillRect/>
          </a:stretch>
        </p:blipFill>
        <p:spPr bwMode="auto">
          <a:xfrm>
            <a:off x="1428727" y="2928934"/>
            <a:ext cx="4519941" cy="3413775"/>
          </a:xfrm>
          <a:prstGeom prst="snip2DiagRect">
            <a:avLst>
              <a:gd name="adj1" fmla="val 0"/>
              <a:gd name="adj2" fmla="val 208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596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58</cp:revision>
  <dcterms:created xsi:type="dcterms:W3CDTF">2014-11-22T17:16:34Z</dcterms:created>
  <dcterms:modified xsi:type="dcterms:W3CDTF">2015-01-14T14:16:19Z</dcterms:modified>
</cp:coreProperties>
</file>